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303" r:id="rId4"/>
    <p:sldId id="317" r:id="rId5"/>
    <p:sldId id="319" r:id="rId6"/>
    <p:sldId id="315" r:id="rId7"/>
    <p:sldId id="316" r:id="rId8"/>
    <p:sldId id="313" r:id="rId9"/>
    <p:sldId id="320" r:id="rId10"/>
  </p:sldIdLst>
  <p:sldSz cx="12192000" cy="6858000"/>
  <p:notesSz cx="6794500" cy="9906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FE"/>
    <a:srgbClr val="291AEE"/>
    <a:srgbClr val="2537E3"/>
    <a:srgbClr val="100708"/>
    <a:srgbClr val="00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B9A2C-1C81-FEA3-E34E-52AF741CBF13}" v="1" dt="2024-01-17T09:29:53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="" xmlns:a16="http://schemas.microsoft.com/office/drawing/2014/main" id="{EF7E6604-FB00-FD36-420D-FC730AEAD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EF145C4A-DFD0-DB56-79EE-EC11D4689C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6DD6-B1DF-4DEB-A356-AB6A60E5E146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7499322D-AFD9-7676-2B7D-B0658F0E8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309C86E7-BF6F-54B9-FFD7-F1198C7F92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BA80-FF35-4529-B8D8-478C6F6436A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236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8CB6-AB3F-4310-9779-F485372AB422}" type="datetimeFigureOut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097C4-BFC8-463B-856E-1A5D398F57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528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15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21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23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3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84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ESG står for </a:t>
            </a:r>
            <a:r>
              <a:rPr lang="da-DK" dirty="0" err="1"/>
              <a:t>Environmental</a:t>
            </a:r>
            <a:r>
              <a:rPr lang="da-DK" dirty="0"/>
              <a:t>, Social and </a:t>
            </a:r>
            <a:r>
              <a:rPr lang="da-DK" dirty="0" err="1"/>
              <a:t>Governance</a:t>
            </a:r>
            <a:r>
              <a:rPr lang="da-DK" dirty="0"/>
              <a:t> =  bæredygtighed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097C4-BFC8-463B-856E-1A5D398F57A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3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977315-BC66-1188-12C4-0F452669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AF043621-1824-F857-5D7F-E5BCE4644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DF544F0A-63A2-3411-7665-619F918F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A7C3-89EA-45F2-AFCC-D045DA4A3AB4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A0A43D6F-0CC4-F481-3519-83E598E6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2E616400-8D59-7B4A-9175-E182417F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30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AC7241-E50B-9C6C-FCF2-C6AD1591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86C3ECA5-5B8E-E21B-6123-E20A5385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E02F26F0-CC9C-8602-7A37-5D76A240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8C0D-4E23-45D7-866A-E8E63D3C868B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65F58918-C8A5-6D25-550D-422D9B6C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EB1E13C5-4AA4-214E-E3CD-62E0902D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18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="" xmlns:a16="http://schemas.microsoft.com/office/drawing/2014/main" id="{37E6A179-2895-57B2-02C9-5665396AF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2444C5EC-4D08-A64C-BB6B-45703A96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9C21B31B-B007-D029-DF95-28DD1F58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BC41-E6CF-4D98-8E9B-1E98DFB35097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2018623E-9425-7B85-091B-F0D630FB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8DDBB2F8-A69D-7F33-D18D-43327BFD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2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DD11EF-EA61-3434-EC08-E623E3B4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2FB36CAB-B575-4A87-190B-4BE9136F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3B9EDFCB-9601-1F0E-583A-ADEDC66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CFB0-3E66-4F05-9A89-395CC8C8082A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B63B679-11B4-7A6E-D08E-EC4E8D3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A516DE8C-D522-A758-B356-C2A09463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19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81F479B-8A9D-EA05-9FA4-C2290584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2DFCBDC4-CD62-44BF-5B4D-C1259054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92ED9848-1AEE-1C41-73A4-0EF35087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B782-8504-466C-97A1-14CFADC3CA22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E140675-A66C-A753-350A-ECE246E8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E0E1F647-5D9A-3C99-D9E3-4335C65D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1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5C657FE-5983-B8D5-B65E-E2AABF9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53F32236-D6BB-F66F-8F96-2B4A3DF8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5C4C1D47-4CE1-2160-F73C-25DC1DB3F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75EBC4E1-38F5-860A-DC9E-393E4F56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E340-A5E1-4B4D-A628-A096C269B859}" type="datetime1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505F87CF-3F3D-9643-23C5-B706F461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5E51A980-2724-D340-4B7A-41989F2C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0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96DA26-4440-4F0D-5E5B-32267308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D337AEB8-1D6F-EB45-86EC-64281EE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E4661FA3-960B-8F25-08F8-455C502B5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="" xmlns:a16="http://schemas.microsoft.com/office/drawing/2014/main" id="{824AC4D6-485B-792B-C1A3-638562E0A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1D4090E5-F7E2-3944-12D1-EA3113006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="" xmlns:a16="http://schemas.microsoft.com/office/drawing/2014/main" id="{5F1A1585-38D9-95E3-9482-A74891DA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17F9-E5E0-4EA5-BE90-93A8AF951E29}" type="datetime1">
              <a:rPr lang="da-DK" smtClean="0"/>
              <a:t>24-01-2024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="" xmlns:a16="http://schemas.microsoft.com/office/drawing/2014/main" id="{6DA2B2BD-72C9-5C9C-7CAD-51422042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="" xmlns:a16="http://schemas.microsoft.com/office/drawing/2014/main" id="{69FACF3E-9CC2-7B72-062F-81775F18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4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7AE6FC-827A-C532-CBAC-1835AB66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13CEC980-3FC6-8A91-7470-8AF4E4B9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6695-1D63-40DA-8B5A-88636E8DEEF0}" type="datetime1">
              <a:rPr lang="da-DK" smtClean="0"/>
              <a:t>24-01-2024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9D2122F6-38C9-3D99-1130-BE3E3BC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8E889134-FC83-2B6F-C671-344DE501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1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="" xmlns:a16="http://schemas.microsoft.com/office/drawing/2014/main" id="{1E8DC876-4B8B-7746-EAD4-9A3C9C64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E578-C938-4581-9FBA-6CA4D5AE7278}" type="datetime1">
              <a:rPr lang="da-DK" smtClean="0"/>
              <a:t>24-01-2024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="" xmlns:a16="http://schemas.microsoft.com/office/drawing/2014/main" id="{8FFA0690-8734-DE93-1C18-E015A79A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7F885C92-9E51-D226-045C-0A7E9FD3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71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04E500-E7F5-C0DC-0433-227DB47E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B53D1B18-CD15-DD17-FD87-8F7E1F94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7DC2B759-E6A9-7D5F-3403-A9C6CF14F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B9FAFAF7-51B6-9EB7-B24B-1FE3E6DC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D310-C808-4396-B76A-96FB1073EB62}" type="datetime1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828D5D33-AA6E-97E3-5A86-279A0206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19A32580-C1C2-95CE-1F75-5C385E67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36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47210D-4E72-9590-D05F-F533F895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="" xmlns:a16="http://schemas.microsoft.com/office/drawing/2014/main" id="{9E1FFEE0-5195-9352-AA5D-B71D70558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963FF6F2-DD0B-4B2E-4E5D-4EF10C809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660E77CD-F88A-CE4B-2943-CC1415B6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F105-D285-4C64-952A-31689B5E4362}" type="datetime1">
              <a:rPr lang="da-DK" smtClean="0"/>
              <a:t>24-01-2024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201F4B2A-6024-ECFB-17B0-AF174336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2024 Annual Negotiations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F020881-970F-D690-409D-F7CFD436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5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3FF6C119-367D-84FA-DD4D-3CD040B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E368865B-9984-0BF8-C6EC-551D9518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572B6C0C-8237-56A4-CE30-98C1807D6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F109-3065-4773-B3BC-A62D63755BA1}" type="datetime1">
              <a:rPr lang="da-DK" smtClean="0"/>
              <a:t>24-01-2024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F2DA659C-8AD6-DF68-2663-DA5F61888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2024 Annual Negotiations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5DA109EB-FBA1-C4EF-1182-D28B83EF0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383A-9134-43F8-9147-54009ACC31C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3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>
            <a:extLst>
              <a:ext uri="{FF2B5EF4-FFF2-40B4-BE49-F238E27FC236}">
                <a16:creationId xmlns="" xmlns:a16="http://schemas.microsoft.com/office/drawing/2014/main" id="{DB4C8D0F-9E47-1B9C-53B6-863F3F81F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62584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da-DK" sz="4800" b="1" dirty="0">
                <a:solidFill>
                  <a:srgbClr val="100708"/>
                </a:solidFill>
                <a:latin typeface="Neue Haas Grotesk Text Pro" panose="020B0504020202020204" pitchFamily="34" charset="0"/>
              </a:rPr>
              <a:t>2024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6E6B6E08-2077-47E9-9F76-034216CB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87" y="1876265"/>
            <a:ext cx="7173326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Coolshop in 2023</a:t>
            </a:r>
            <a:r>
              <a:rPr lang="da-DK" dirty="0"/>
              <a:t/>
            </a:r>
            <a:br>
              <a:rPr lang="da-DK" dirty="0"/>
            </a:br>
            <a:r>
              <a:rPr lang="da-DK" sz="3200" dirty="0" err="1">
                <a:latin typeface="Neue Haas Grotesk Text Pro" panose="020B0504020202020204" pitchFamily="34" charset="0"/>
              </a:rPr>
              <a:t>Impressive</a:t>
            </a:r>
            <a:r>
              <a:rPr lang="da-DK" sz="3200" dirty="0">
                <a:latin typeface="Neue Haas Grotesk Text Pro" panose="020B0504020202020204" pitchFamily="34" charset="0"/>
              </a:rPr>
              <a:t> </a:t>
            </a:r>
            <a:r>
              <a:rPr lang="da-DK" sz="3200" dirty="0" err="1">
                <a:latin typeface="Neue Haas Grotesk Text Pro" panose="020B0504020202020204" pitchFamily="34" charset="0"/>
              </a:rPr>
              <a:t>growth</a:t>
            </a:r>
            <a:r>
              <a:rPr lang="da-DK" sz="3200" dirty="0">
                <a:latin typeface="Neue Haas Grotesk Text Pro" panose="020B0504020202020204" pitchFamily="34" charset="0"/>
              </a:rPr>
              <a:t> and </a:t>
            </a:r>
            <a:r>
              <a:rPr lang="da-DK" sz="3200" dirty="0" err="1">
                <a:latin typeface="Neue Haas Grotesk Text Pro" panose="020B0504020202020204" pitchFamily="34" charset="0"/>
              </a:rPr>
              <a:t>huge</a:t>
            </a:r>
            <a:r>
              <a:rPr lang="da-DK" sz="3200" dirty="0">
                <a:latin typeface="Neue Haas Grotesk Text Pro" panose="020B0504020202020204" pitchFamily="34" charset="0"/>
              </a:rPr>
              <a:t> </a:t>
            </a:r>
            <a:r>
              <a:rPr lang="da-DK" sz="3200" dirty="0" err="1">
                <a:latin typeface="Neue Haas Grotesk Text Pro" panose="020B0504020202020204" pitchFamily="34" charset="0"/>
              </a:rPr>
              <a:t>investments</a:t>
            </a:r>
            <a:r>
              <a:rPr lang="da-DK" sz="3200" dirty="0">
                <a:latin typeface="Neue Haas Grotesk Text Pro" panose="020B0504020202020204" pitchFamily="34" charset="0"/>
              </a:rPr>
              <a:t> in 2023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225" y="6362234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2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="" xmlns:a16="http://schemas.microsoft.com/office/drawing/2014/main" id="{D46411AF-7D91-CB16-9FEA-1F6BCB6CF394}"/>
              </a:ext>
            </a:extLst>
          </p:cNvPr>
          <p:cNvSpPr txBox="1"/>
          <p:nvPr/>
        </p:nvSpPr>
        <p:spPr>
          <a:xfrm>
            <a:off x="750115" y="1581631"/>
            <a:ext cx="1051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Neue Haas Grotesk Text Pro" panose="020B0504020202020204" pitchFamily="34" charset="0"/>
              </a:rPr>
              <a:t>Top line </a:t>
            </a:r>
            <a:r>
              <a:rPr lang="da-DK" dirty="0" err="1">
                <a:latin typeface="Neue Haas Grotesk Text Pro" panose="020B0504020202020204" pitchFamily="34" charset="0"/>
              </a:rPr>
              <a:t>growth</a:t>
            </a:r>
            <a:r>
              <a:rPr lang="da-DK" dirty="0">
                <a:latin typeface="Neue Haas Grotesk Text Pro" panose="020B0504020202020204" pitchFamily="34" charset="0"/>
              </a:rPr>
              <a:t> of +10% in 2023 (E-commerce </a:t>
            </a:r>
            <a:r>
              <a:rPr lang="da-DK" dirty="0" err="1">
                <a:latin typeface="Neue Haas Grotesk Text Pro" panose="020B0504020202020204" pitchFamily="34" charset="0"/>
              </a:rPr>
              <a:t>businesses</a:t>
            </a:r>
            <a:r>
              <a:rPr lang="da-DK" dirty="0">
                <a:latin typeface="Neue Haas Grotesk Text Pro" panose="020B0504020202020204" pitchFamily="34" charset="0"/>
              </a:rPr>
              <a:t> in DK at </a:t>
            </a:r>
            <a:r>
              <a:rPr lang="da-DK" dirty="0" err="1">
                <a:latin typeface="Neue Haas Grotesk Text Pro" panose="020B0504020202020204" pitchFamily="34" charset="0"/>
              </a:rPr>
              <a:t>index</a:t>
            </a:r>
            <a:r>
              <a:rPr lang="da-DK" dirty="0">
                <a:latin typeface="Neue Haas Grotesk Text Pro" panose="020B0504020202020204" pitchFamily="34" charset="0"/>
              </a:rPr>
              <a:t> 95 in 2023).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2 million online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visitors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each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month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, 40% m</a:t>
            </a:r>
            <a:r>
              <a:rPr lang="da-DK" dirty="0">
                <a:latin typeface="Neue Haas Grotesk Text Pro" panose="020B0504020202020204" pitchFamily="34" charset="0"/>
                <a:ea typeface="Times New Roman" panose="02020603050405020304" pitchFamily="18" charset="0"/>
              </a:rPr>
              <a:t>en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/ 60%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women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, 300.000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active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subscribers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of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our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newsletter.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Huge</a:t>
            </a:r>
            <a:r>
              <a:rPr lang="da-DK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investments</a:t>
            </a:r>
            <a:r>
              <a:rPr lang="da-DK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in marketing and present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among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others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on 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Google,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Youtube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, META and relevant </a:t>
            </a:r>
            <a:r>
              <a:rPr lang="da-DK" dirty="0" err="1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price</a:t>
            </a:r>
            <a:r>
              <a:rPr lang="da-DK" dirty="0"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</a:rPr>
              <a:t> sites.</a:t>
            </a:r>
          </a:p>
          <a:p>
            <a:endParaRPr lang="da-DK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Neue Haas Grotesk Text Pro" panose="020B0504020202020204" pitchFamily="34" charset="0"/>
              </a:rPr>
              <a:t>A rating of 4,6 at Trustpilot </a:t>
            </a:r>
            <a:r>
              <a:rPr lang="da-DK" dirty="0" err="1">
                <a:latin typeface="Neue Haas Grotesk Text Pro" panose="020B0504020202020204" pitchFamily="34" charset="0"/>
              </a:rPr>
              <a:t>based</a:t>
            </a:r>
            <a:r>
              <a:rPr lang="da-DK" dirty="0">
                <a:latin typeface="Neue Haas Grotesk Text Pro" panose="020B0504020202020204" pitchFamily="34" charset="0"/>
              </a:rPr>
              <a:t> on more </a:t>
            </a:r>
            <a:r>
              <a:rPr lang="da-DK" dirty="0" err="1">
                <a:latin typeface="Neue Haas Grotesk Text Pro" panose="020B0504020202020204" pitchFamily="34" charset="0"/>
              </a:rPr>
              <a:t>than</a:t>
            </a:r>
            <a:r>
              <a:rPr lang="da-DK" dirty="0">
                <a:latin typeface="Neue Haas Grotesk Text Pro" panose="020B0504020202020204" pitchFamily="34" charset="0"/>
              </a:rPr>
              <a:t> 160.000 </a:t>
            </a:r>
            <a:r>
              <a:rPr lang="da-DK" dirty="0" err="1">
                <a:latin typeface="Neue Haas Grotesk Text Pro" panose="020B0504020202020204" pitchFamily="34" charset="0"/>
              </a:rPr>
              <a:t>reviews</a:t>
            </a:r>
            <a:r>
              <a:rPr lang="da-DK" dirty="0">
                <a:latin typeface="Neue Haas Grotesk Text Pro" panose="020B0504020202020204" pitchFamily="34" charset="0"/>
              </a:rPr>
              <a:t>.</a:t>
            </a:r>
            <a:endParaRPr lang="da-DK" dirty="0">
              <a:effectLst/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Neue Haas Grotesk Text Pro" panose="020B0504020202020204" pitchFamily="34" charset="0"/>
              </a:rPr>
              <a:t>Extra 10.000 m2 of </a:t>
            </a:r>
            <a:r>
              <a:rPr lang="da-DK" dirty="0" err="1">
                <a:latin typeface="Neue Haas Grotesk Text Pro" panose="020B0504020202020204" pitchFamily="34" charset="0"/>
              </a:rPr>
              <a:t>storage</a:t>
            </a:r>
            <a:r>
              <a:rPr lang="da-DK" dirty="0">
                <a:latin typeface="Neue Haas Grotesk Text Pro" panose="020B0504020202020204" pitchFamily="34" charset="0"/>
              </a:rPr>
              <a:t> </a:t>
            </a:r>
            <a:r>
              <a:rPr lang="da-DK" dirty="0" err="1">
                <a:latin typeface="Neue Haas Grotesk Text Pro" panose="020B0504020202020204" pitchFamily="34" charset="0"/>
              </a:rPr>
              <a:t>facilities</a:t>
            </a:r>
            <a:r>
              <a:rPr lang="da-DK" dirty="0">
                <a:latin typeface="Neue Haas Grotesk Text Pro" panose="020B0504020202020204" pitchFamily="34" charset="0"/>
              </a:rPr>
              <a:t> – </a:t>
            </a:r>
            <a:r>
              <a:rPr lang="da-DK" dirty="0" err="1">
                <a:latin typeface="Neue Haas Grotesk Text Pro" panose="020B0504020202020204" pitchFamily="34" charset="0"/>
              </a:rPr>
              <a:t>warehouse</a:t>
            </a:r>
            <a:r>
              <a:rPr lang="da-DK" dirty="0">
                <a:latin typeface="Neue Haas Grotesk Text Pro" panose="020B0504020202020204" pitchFamily="34" charset="0"/>
              </a:rPr>
              <a:t> of total 30.000 m2.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Neue Haas Grotesk Text Pro" panose="020B0504020202020204" pitchFamily="34" charset="0"/>
              </a:rPr>
              <a:t>Automated </a:t>
            </a:r>
            <a:r>
              <a:rPr lang="da-DK" dirty="0" err="1">
                <a:latin typeface="Neue Haas Grotesk Text Pro" panose="020B0504020202020204" pitchFamily="34" charset="0"/>
              </a:rPr>
              <a:t>picking</a:t>
            </a:r>
            <a:r>
              <a:rPr lang="da-DK" dirty="0">
                <a:latin typeface="Neue Haas Grotesk Text Pro" panose="020B0504020202020204" pitchFamily="34" charset="0"/>
              </a:rPr>
              <a:t> of </a:t>
            </a:r>
            <a:r>
              <a:rPr lang="da-DK" dirty="0" err="1">
                <a:latin typeface="Neue Haas Grotesk Text Pro" panose="020B0504020202020204" pitchFamily="34" charset="0"/>
              </a:rPr>
              <a:t>goods</a:t>
            </a:r>
            <a:r>
              <a:rPr lang="da-DK" dirty="0">
                <a:latin typeface="Neue Haas Grotesk Text Pro" panose="020B0504020202020204" pitchFamily="34" charset="0"/>
              </a:rPr>
              <a:t> via the </a:t>
            </a:r>
            <a:r>
              <a:rPr lang="da-DK" dirty="0" err="1">
                <a:latin typeface="Neue Haas Grotesk Text Pro" panose="020B0504020202020204" pitchFamily="34" charset="0"/>
              </a:rPr>
              <a:t>newest</a:t>
            </a:r>
            <a:r>
              <a:rPr lang="da-DK" dirty="0">
                <a:latin typeface="Neue Haas Grotesk Text Pro" panose="020B0504020202020204" pitchFamily="34" charset="0"/>
              </a:rPr>
              <a:t> </a:t>
            </a:r>
            <a:r>
              <a:rPr lang="da-DK" dirty="0" err="1">
                <a:latin typeface="Neue Haas Grotesk Text Pro" panose="020B0504020202020204" pitchFamily="34" charset="0"/>
              </a:rPr>
              <a:t>robotic</a:t>
            </a:r>
            <a:r>
              <a:rPr lang="da-DK" dirty="0">
                <a:latin typeface="Neue Haas Grotesk Text Pro" panose="020B0504020202020204" pitchFamily="34" charset="0"/>
              </a:rPr>
              <a:t> </a:t>
            </a:r>
            <a:r>
              <a:rPr lang="da-DK" dirty="0" err="1">
                <a:latin typeface="Neue Haas Grotesk Text Pro" panose="020B0504020202020204" pitchFamily="34" charset="0"/>
              </a:rPr>
              <a:t>technology</a:t>
            </a:r>
            <a:r>
              <a:rPr lang="da-DK" dirty="0">
                <a:latin typeface="Neue Haas Grotesk Text Pro" panose="020B0504020202020204" pitchFamily="34" charset="0"/>
              </a:rPr>
              <a:t>.</a:t>
            </a:r>
          </a:p>
          <a:p>
            <a:endParaRPr lang="da-DK" dirty="0">
              <a:latin typeface="Neue Haas Grotesk Text Pro" panose="020B0504020202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6298401C-66F8-8B01-E1BE-28958075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The New Coolshop</a:t>
            </a:r>
            <a:br>
              <a:rPr lang="da-DK" sz="4000" b="1" dirty="0">
                <a:latin typeface="Neue Haas Grotesk Text Pro" panose="020B0504020202020204" pitchFamily="34" charset="0"/>
              </a:rPr>
            </a:br>
            <a:r>
              <a:rPr lang="da-DK" sz="3200" dirty="0" err="1">
                <a:latin typeface="Neue Haas Grotesk Text Pro" panose="020B0504020202020204" pitchFamily="34" charset="0"/>
              </a:rPr>
              <a:t>Ambitious</a:t>
            </a:r>
            <a:r>
              <a:rPr lang="da-DK" sz="3200" dirty="0">
                <a:latin typeface="Neue Haas Grotesk Text Pro" panose="020B0504020202020204" pitchFamily="34" charset="0"/>
              </a:rPr>
              <a:t> </a:t>
            </a:r>
            <a:r>
              <a:rPr lang="da-DK" sz="3200" dirty="0" err="1">
                <a:latin typeface="Neue Haas Grotesk Text Pro" panose="020B0504020202020204" pitchFamily="34" charset="0"/>
              </a:rPr>
              <a:t>growth</a:t>
            </a:r>
            <a:r>
              <a:rPr lang="da-DK" sz="3200" dirty="0">
                <a:latin typeface="Neue Haas Grotesk Text Pro" panose="020B0504020202020204" pitchFamily="34" charset="0"/>
              </a:rPr>
              <a:t> </a:t>
            </a:r>
            <a:r>
              <a:rPr lang="da-DK" sz="3200" dirty="0" err="1">
                <a:latin typeface="Neue Haas Grotesk Text Pro" panose="020B0504020202020204" pitchFamily="34" charset="0"/>
              </a:rPr>
              <a:t>strategy</a:t>
            </a:r>
            <a:r>
              <a:rPr lang="da-DK" sz="3200" dirty="0">
                <a:latin typeface="Neue Haas Grotesk Text Pro" panose="020B0504020202020204" pitchFamily="34" charset="0"/>
              </a:rPr>
              <a:t> for 2024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225" y="6362234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3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="" xmlns:a16="http://schemas.microsoft.com/office/drawing/2014/main" id="{E1941185-8B30-8853-13A9-D492F474B9B9}"/>
              </a:ext>
            </a:extLst>
          </p:cNvPr>
          <p:cNvSpPr txBox="1"/>
          <p:nvPr/>
        </p:nvSpPr>
        <p:spPr>
          <a:xfrm>
            <a:off x="755091" y="1476971"/>
            <a:ext cx="10066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Present 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in 8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countries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, Polen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opens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in 2024 and 2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countries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annually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thereafter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Ambitious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growth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strategy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with a minimum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annual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growth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of 15%.</a:t>
            </a:r>
          </a:p>
          <a:p>
            <a:endParaRPr lang="da-DK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Opening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our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first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brick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and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mortar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store of 1.500 m2 in August 2024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showing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Coolshop from a new side.</a:t>
            </a:r>
          </a:p>
          <a:p>
            <a:endParaRPr lang="da-DK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Same Day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delivery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in Denmark.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Massive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investments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in a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our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logistic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set-up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including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a new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fully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automatic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packaging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machine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New 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HQ-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office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facilities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of 3,500 m2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opens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in Spring 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effectLst/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Intensive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work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and </a:t>
            </a:r>
            <a:r>
              <a:rPr lang="da-DK" dirty="0" err="1">
                <a:latin typeface="Neue Haas Grotesk Text Pro" panose="020B0504020202020204" pitchFamily="34" charset="0"/>
                <a:ea typeface="Calibri" panose="020F0502020204030204" pitchFamily="34" charset="0"/>
              </a:rPr>
              <a:t>interest</a:t>
            </a:r>
            <a:r>
              <a:rPr lang="da-DK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 in 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ESG and </a:t>
            </a:r>
            <a:r>
              <a:rPr lang="da-DK" sz="1800" dirty="0" err="1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sustainability</a:t>
            </a:r>
            <a:r>
              <a:rPr lang="da-DK" sz="18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.</a:t>
            </a:r>
            <a:endParaRPr lang="da-DK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2E36FF2E-43D7-7945-CE42-ABCFE827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The New Coolshop</a:t>
            </a:r>
            <a:br>
              <a:rPr lang="da-DK" sz="4000" b="1" dirty="0">
                <a:latin typeface="Neue Haas Grotesk Text Pro" panose="020B0504020202020204" pitchFamily="34" charset="0"/>
              </a:rPr>
            </a:br>
            <a:r>
              <a:rPr lang="da-DK" sz="3200" dirty="0">
                <a:latin typeface="Neue Haas Grotesk Text Pro" panose="020B0504020202020204" pitchFamily="34" charset="0"/>
              </a:rPr>
              <a:t>New store of 1.500 m2 - Games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4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A04D9044-AFCC-6A76-ECE6-775DDBF6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99" y="1787364"/>
            <a:ext cx="3598362" cy="455177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="" xmlns:a16="http://schemas.microsoft.com/office/drawing/2014/main" id="{99AFE6CB-D8E8-3C31-8A30-45AA06AE0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09" y="1776103"/>
            <a:ext cx="3598362" cy="4551774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="" xmlns:a16="http://schemas.microsoft.com/office/drawing/2014/main" id="{59C4FABB-26B9-0A6C-490E-41ACE624E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19" y="1776104"/>
            <a:ext cx="3598362" cy="455177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A690EE52-988C-4A7E-0880-FB3BB5B73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The New Coolshop</a:t>
            </a:r>
            <a:br>
              <a:rPr lang="da-DK" sz="4000" b="1" dirty="0">
                <a:latin typeface="Neue Haas Grotesk Text Pro" panose="020B0504020202020204" pitchFamily="34" charset="0"/>
              </a:rPr>
            </a:br>
            <a:r>
              <a:rPr lang="da-DK" sz="3200" dirty="0">
                <a:latin typeface="Neue Haas Grotesk Text Pro" panose="020B0504020202020204" pitchFamily="34" charset="0"/>
              </a:rPr>
              <a:t>New store of 1.500 m2 - Toys</a:t>
            </a:r>
          </a:p>
        </p:txBody>
      </p:sp>
      <p:pic>
        <p:nvPicPr>
          <p:cNvPr id="14" name="Pladsholder til indhold 13">
            <a:extLst>
              <a:ext uri="{FF2B5EF4-FFF2-40B4-BE49-F238E27FC236}">
                <a16:creationId xmlns="" xmlns:a16="http://schemas.microsoft.com/office/drawing/2014/main" id="{A32A412B-F1F7-948B-FA4F-EEFDAF4DB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135" y="1747632"/>
            <a:ext cx="3598362" cy="4530725"/>
          </a:xfrm>
        </p:spPr>
      </p:pic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5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99FB725B-FF2F-6395-68B6-8D51CD2E0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84" y="1747632"/>
            <a:ext cx="3598362" cy="455177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="" xmlns:a16="http://schemas.microsoft.com/office/drawing/2014/main" id="{CD6B9CA8-414D-738F-6E5E-9EADAF565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586" y="1747631"/>
            <a:ext cx="3598362" cy="453072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DDFD5360-2F88-3A4F-7C5E-CC9DFB251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The New Coolshop</a:t>
            </a:r>
            <a:br>
              <a:rPr lang="da-DK" sz="4000" b="1" dirty="0">
                <a:latin typeface="Neue Haas Grotesk Text Pro" panose="020B0504020202020204" pitchFamily="34" charset="0"/>
              </a:rPr>
            </a:br>
            <a:r>
              <a:rPr lang="da-DK" sz="3200" dirty="0">
                <a:latin typeface="Neue Haas Grotesk Text Pro" panose="020B0504020202020204" pitchFamily="34" charset="0"/>
              </a:rPr>
              <a:t>New store of 1.500 m2 – Electronics / Home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="" xmlns:a16="http://schemas.microsoft.com/office/drawing/2014/main" id="{953344CB-AAE6-38F5-3313-D397F704E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6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ladsholder til indhold 2">
            <a:extLst>
              <a:ext uri="{FF2B5EF4-FFF2-40B4-BE49-F238E27FC236}">
                <a16:creationId xmlns="" xmlns:a16="http://schemas.microsoft.com/office/drawing/2014/main" id="{B85EE88D-C93A-19BD-47B0-D0EF8B4222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54687" y="1706164"/>
            <a:ext cx="3598362" cy="456898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C077057B-8D2A-3202-88B5-C8FBF0B99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7" y="1733628"/>
            <a:ext cx="3567186" cy="457978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="" xmlns:a16="http://schemas.microsoft.com/office/drawing/2014/main" id="{7026873E-03EC-DE80-EB38-55E642122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510" y="1706164"/>
            <a:ext cx="3598362" cy="45426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77C83C25-C16A-6E2A-1461-04FBF9140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99C5C28-A336-33AE-A555-7C72536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>
                <a:latin typeface="Neue Haas Grotesk Text Pro" panose="020B0504020202020204" pitchFamily="34" charset="0"/>
              </a:rPr>
              <a:t>The New Coolshop</a:t>
            </a:r>
            <a:br>
              <a:rPr lang="da-DK" sz="4000" b="1" dirty="0">
                <a:latin typeface="Neue Haas Grotesk Text Pro" panose="020B0504020202020204" pitchFamily="34" charset="0"/>
              </a:rPr>
            </a:br>
            <a:r>
              <a:rPr lang="da-DK" sz="3200" dirty="0">
                <a:latin typeface="Neue Haas Grotesk Text Pro" panose="020B0504020202020204" pitchFamily="34" charset="0"/>
              </a:rPr>
              <a:t>New store of 1.500 m2 - </a:t>
            </a:r>
            <a:r>
              <a:rPr lang="da-DK" sz="3200" dirty="0" err="1">
                <a:latin typeface="Neue Haas Grotesk Text Pro" panose="020B0504020202020204" pitchFamily="34" charset="0"/>
              </a:rPr>
              <a:t>Beauty</a:t>
            </a:r>
            <a:endParaRPr lang="da-DK" sz="3200" dirty="0">
              <a:latin typeface="Neue Haas Grotesk Text Pro" panose="020B0504020202020204" pitchFamily="34" charset="0"/>
            </a:endParaRPr>
          </a:p>
        </p:txBody>
      </p:sp>
      <p:pic>
        <p:nvPicPr>
          <p:cNvPr id="13" name="Pladsholder til indhold 12">
            <a:extLst>
              <a:ext uri="{FF2B5EF4-FFF2-40B4-BE49-F238E27FC236}">
                <a16:creationId xmlns="" xmlns:a16="http://schemas.microsoft.com/office/drawing/2014/main" id="{107A0E7F-8D0D-B8E3-26FD-3AFAF9A3E4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55876" y="1758156"/>
            <a:ext cx="3603303" cy="4530724"/>
          </a:xfrm>
        </p:spPr>
      </p:pic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7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075FC80F-E3C5-4D6D-B0DF-1837181F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63" y="1758156"/>
            <a:ext cx="3586344" cy="453072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="" xmlns:a16="http://schemas.microsoft.com/office/drawing/2014/main" id="{69B0D970-FF66-A702-BD88-7331BF986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548" y="1750812"/>
            <a:ext cx="3603303" cy="453806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16D36641-868C-14F9-86EB-408CE6038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>
            <a:extLst>
              <a:ext uri="{FF2B5EF4-FFF2-40B4-BE49-F238E27FC236}">
                <a16:creationId xmlns="" xmlns:a16="http://schemas.microsoft.com/office/drawing/2014/main" id="{0CE1107E-89D4-29DF-D160-8B790F3157B9}"/>
              </a:ext>
            </a:extLst>
          </p:cNvPr>
          <p:cNvCxnSpPr/>
          <p:nvPr/>
        </p:nvCxnSpPr>
        <p:spPr>
          <a:xfrm>
            <a:off x="838200" y="1585519"/>
            <a:ext cx="10515600" cy="0"/>
          </a:xfrm>
          <a:prstGeom prst="line">
            <a:avLst/>
          </a:prstGeom>
          <a:ln w="19050">
            <a:solidFill>
              <a:srgbClr val="045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E5CF600F-885E-8B24-1871-41AB3B79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225" y="6362234"/>
            <a:ext cx="4114800" cy="365125"/>
          </a:xfrm>
        </p:spPr>
        <p:txBody>
          <a:bodyPr/>
          <a:lstStyle/>
          <a:p>
            <a:pPr algn="l"/>
            <a:r>
              <a:rPr lang="da-DK" b="1">
                <a:solidFill>
                  <a:srgbClr val="0455FE"/>
                </a:solidFill>
                <a:latin typeface="Neue Haas Grotesk Text Pro" panose="020B0504020202020204" pitchFamily="34" charset="0"/>
              </a:rPr>
              <a:t>2024 Annual Negotiations</a:t>
            </a:r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67DAF444-ECF8-2FD9-5157-911C117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b="1" smtClean="0">
                <a:solidFill>
                  <a:srgbClr val="0455FE"/>
                </a:solidFill>
                <a:latin typeface="Neue Haas Grotesk Text Pro" panose="020B0504020202020204" pitchFamily="34" charset="0"/>
              </a:rPr>
              <a:t>8</a:t>
            </a:fld>
            <a:endParaRPr lang="da-DK" b="1" dirty="0">
              <a:solidFill>
                <a:srgbClr val="0455FE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FE789DE3-D7A4-C60A-BBAC-49FCA83F3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79" y="136525"/>
            <a:ext cx="3033183" cy="769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923141"/>
            <a:ext cx="104550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ea typeface="+mn-lt"/>
                <a:cs typeface="+mn-lt"/>
              </a:rPr>
              <a:t>  </a:t>
            </a:r>
            <a:r>
              <a:rPr lang="en-US" dirty="0">
                <a:ea typeface="+mn-lt"/>
                <a:cs typeface="+mn-lt"/>
              </a:rPr>
              <a:t>2023, What went well and what can we improve </a:t>
            </a:r>
            <a:r>
              <a:rPr lang="en-US" dirty="0" smtClean="0">
                <a:ea typeface="+mn-lt"/>
                <a:cs typeface="+mn-lt"/>
              </a:rPr>
              <a:t>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</a:t>
            </a:r>
            <a:r>
              <a:rPr lang="en-US" dirty="0" smtClean="0">
                <a:ea typeface="+mn-lt"/>
                <a:cs typeface="+mn-lt"/>
              </a:rPr>
              <a:t>SS24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smtClean="0">
                <a:ea typeface="+mn-lt"/>
                <a:cs typeface="+mn-lt"/>
              </a:rPr>
              <a:t>News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 </a:t>
            </a:r>
            <a:r>
              <a:rPr lang="en-US" dirty="0" smtClean="0">
                <a:ea typeface="+mn-lt"/>
                <a:cs typeface="+mn-lt"/>
              </a:rPr>
              <a:t> Item </a:t>
            </a:r>
            <a:r>
              <a:rPr lang="en-US" dirty="0">
                <a:ea typeface="+mn-lt"/>
                <a:cs typeface="+mn-lt"/>
              </a:rPr>
              <a:t>list, are we up to date on all SKUs, old and </a:t>
            </a:r>
            <a:r>
              <a:rPr lang="en-US" dirty="0" smtClean="0">
                <a:ea typeface="+mn-lt"/>
                <a:cs typeface="+mn-lt"/>
              </a:rPr>
              <a:t>new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</a:t>
            </a:r>
            <a:r>
              <a:rPr lang="en-US" dirty="0" err="1" smtClean="0">
                <a:ea typeface="+mn-lt"/>
                <a:cs typeface="+mn-lt"/>
              </a:rPr>
              <a:t>Slowmovers</a:t>
            </a:r>
            <a:endParaRPr lang="en-US" dirty="0" smtClean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</a:t>
            </a:r>
            <a:r>
              <a:rPr lang="en-US" dirty="0" smtClean="0">
                <a:ea typeface="+mn-lt"/>
                <a:cs typeface="+mn-lt"/>
              </a:rPr>
              <a:t>Overstock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 Offers (for delivery now and Black Friday</a:t>
            </a:r>
            <a:r>
              <a:rPr lang="en-US" dirty="0" smtClean="0">
                <a:ea typeface="+mn-lt"/>
                <a:cs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 AW24 (news/PO</a:t>
            </a:r>
            <a:r>
              <a:rPr lang="en-US" dirty="0" smtClean="0">
                <a:ea typeface="+mn-lt"/>
                <a:cs typeface="+mn-lt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 Marketing 2024 (Marketing Menu </a:t>
            </a:r>
            <a:r>
              <a:rPr lang="en-US" dirty="0" smtClean="0">
                <a:ea typeface="+mn-lt"/>
                <a:cs typeface="+mn-lt"/>
              </a:rPr>
              <a:t>Card)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Beauty kids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News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    Terms 2024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67324"/>
            <a:ext cx="660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eue Haas Grotesk Text Pro"/>
              </a:rPr>
              <a:t>Annual Meeting 2024 </a:t>
            </a:r>
            <a:endParaRPr lang="en-US" sz="2400" b="1" dirty="0" smtClean="0">
              <a:latin typeface="Neue Haas Grotesk Text Pro"/>
            </a:endParaRPr>
          </a:p>
          <a:p>
            <a:r>
              <a:rPr lang="en-US" sz="2400" b="1" dirty="0" smtClean="0">
                <a:latin typeface="Neue Haas Grotesk Text Pro"/>
              </a:rPr>
              <a:t>Bayer </a:t>
            </a:r>
            <a:r>
              <a:rPr lang="en-US" sz="2400" b="1" dirty="0">
                <a:latin typeface="Neue Haas Grotesk Text Pro"/>
              </a:rPr>
              <a:t>- Agenda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382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2024 Annual Negotiations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383A-9134-43F8-9147-54009ACC31C5}" type="slidenum">
              <a:rPr lang="da-DK" smtClean="0"/>
              <a:t>9</a:t>
            </a:fld>
            <a:endParaRPr lang="da-DK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55766BC-0664-5747-9342-24ABF3F8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8" y="451959"/>
            <a:ext cx="10515600" cy="808796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>
                <a:ea typeface="+mj-lt"/>
                <a:cs typeface="+mj-lt"/>
              </a:rPr>
              <a:t>Annual meeting 2024 - </a:t>
            </a:r>
            <a:r>
              <a:rPr lang="da-DK" sz="3600" b="1" dirty="0" smtClean="0">
                <a:ea typeface="+mj-lt"/>
                <a:cs typeface="+mj-lt"/>
              </a:rPr>
              <a:t>Terms</a:t>
            </a:r>
            <a:r>
              <a:rPr lang="da-DK" sz="3600" b="1" dirty="0" smtClean="0">
                <a:ea typeface="+mj-lt"/>
                <a:cs typeface="+mj-lt"/>
              </a:rPr>
              <a:t>	</a:t>
            </a:r>
            <a:r>
              <a:rPr lang="da-DK" sz="3200" dirty="0" smtClean="0">
                <a:ea typeface="+mj-lt"/>
                <a:cs typeface="+mj-lt"/>
              </a:rPr>
              <a:t/>
            </a:r>
            <a:br>
              <a:rPr lang="da-DK" sz="3200" dirty="0" smtClean="0">
                <a:ea typeface="+mj-lt"/>
                <a:cs typeface="+mj-lt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451959"/>
            <a:ext cx="357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Purchase of goods 2022</a:t>
            </a:r>
            <a:r>
              <a:rPr lang="da-DK" dirty="0" smtClean="0"/>
              <a:t>: </a:t>
            </a:r>
            <a:r>
              <a:rPr lang="da-DK" dirty="0" smtClean="0"/>
              <a:t>672.705</a:t>
            </a:r>
            <a:endParaRPr lang="da-DK" dirty="0" smtClean="0"/>
          </a:p>
          <a:p>
            <a:r>
              <a:rPr lang="da-DK" dirty="0"/>
              <a:t>Purchase of goods 2023</a:t>
            </a:r>
            <a:r>
              <a:rPr lang="da-DK" dirty="0" smtClean="0"/>
              <a:t>: </a:t>
            </a:r>
            <a:r>
              <a:rPr lang="da-DK" dirty="0" smtClean="0"/>
              <a:t>864.200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6E38CE17-1D3D-78E3-C55B-89475F43D3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24157" y="2153383"/>
            <a:ext cx="5157787" cy="4070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Payment</a:t>
            </a:r>
            <a:r>
              <a:rPr lang="en-US" dirty="0" smtClean="0">
                <a:cs typeface="Calibri"/>
              </a:rPr>
              <a:t>: </a:t>
            </a:r>
            <a:r>
              <a:rPr lang="en-US" dirty="0">
                <a:cs typeface="Calibri"/>
              </a:rPr>
              <a:t>	</a:t>
            </a:r>
            <a:r>
              <a:rPr lang="en-US" dirty="0" smtClean="0">
                <a:cs typeface="Calibri"/>
              </a:rPr>
              <a:t>60 days</a:t>
            </a:r>
          </a:p>
          <a:p>
            <a:r>
              <a:rPr lang="en-US" dirty="0" smtClean="0">
                <a:cs typeface="Calibri"/>
              </a:rPr>
              <a:t>VR </a:t>
            </a:r>
            <a:r>
              <a:rPr lang="en-US" dirty="0">
                <a:cs typeface="Calibri"/>
              </a:rPr>
              <a:t>Discount: </a:t>
            </a:r>
            <a:r>
              <a:rPr lang="en-US" dirty="0" smtClean="0">
                <a:cs typeface="Calibri"/>
              </a:rPr>
              <a:t>2%</a:t>
            </a:r>
            <a:r>
              <a:rPr lang="en-US" dirty="0">
                <a:cs typeface="Calibri"/>
              </a:rPr>
              <a:t>	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Bonus</a:t>
            </a:r>
            <a:r>
              <a:rPr lang="en-US" dirty="0">
                <a:cs typeface="Calibri"/>
              </a:rPr>
              <a:t>: 		 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Marketing:</a:t>
            </a:r>
          </a:p>
          <a:p>
            <a:r>
              <a:rPr lang="en-US" dirty="0" smtClean="0">
                <a:cs typeface="Calibri"/>
              </a:rPr>
              <a:t>Impairments:</a:t>
            </a:r>
          </a:p>
          <a:p>
            <a:r>
              <a:rPr lang="en-US" dirty="0" err="1" smtClean="0">
                <a:cs typeface="Calibri"/>
              </a:rPr>
              <a:t>Slowmovers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</a:rPr>
              <a:t>	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6E38CE17-1D3D-78E3-C55B-89475F43D3D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10458" y="2153383"/>
            <a:ext cx="5157787" cy="4070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Payment: 	</a:t>
            </a:r>
          </a:p>
          <a:p>
            <a:r>
              <a:rPr lang="en-US" dirty="0">
                <a:cs typeface="Calibri"/>
              </a:rPr>
              <a:t>VR Discount: 	</a:t>
            </a:r>
          </a:p>
          <a:p>
            <a:r>
              <a:rPr lang="en-US" dirty="0">
                <a:cs typeface="Calibri"/>
              </a:rPr>
              <a:t>Bonus: 		 </a:t>
            </a:r>
          </a:p>
          <a:p>
            <a:r>
              <a:rPr lang="en-US" dirty="0">
                <a:cs typeface="Calibri"/>
              </a:rPr>
              <a:t>Marketing:</a:t>
            </a:r>
          </a:p>
          <a:p>
            <a:r>
              <a:rPr lang="en-US" dirty="0">
                <a:cs typeface="Calibri"/>
              </a:rPr>
              <a:t>Impairments:</a:t>
            </a:r>
          </a:p>
          <a:p>
            <a:r>
              <a:rPr lang="en-US" dirty="0" err="1">
                <a:cs typeface="Calibri"/>
              </a:rPr>
              <a:t>Slowmovers</a:t>
            </a:r>
            <a:r>
              <a:rPr lang="en-US" dirty="0">
                <a:cs typeface="Calibri"/>
              </a:rPr>
              <a:t>:</a:t>
            </a:r>
            <a:endParaRPr lang="en-US" dirty="0">
              <a:cs typeface="Calibri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31F910D-B151-41DE-3B3B-522BCD5627D1}"/>
              </a:ext>
            </a:extLst>
          </p:cNvPr>
          <p:cNvSpPr txBox="1">
            <a:spLocks/>
          </p:cNvSpPr>
          <p:nvPr/>
        </p:nvSpPr>
        <p:spPr>
          <a:xfrm>
            <a:off x="1608165" y="1011274"/>
            <a:ext cx="1338236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marL="0" indent="0">
              <a:buNone/>
            </a:pPr>
            <a:r>
              <a:rPr lang="en-US" sz="6100" dirty="0" smtClean="0">
                <a:cs typeface="Calibri"/>
              </a:rPr>
              <a:t>2023</a:t>
            </a:r>
            <a:endParaRPr lang="en-US" sz="6100" dirty="0">
              <a:cs typeface="Calibri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31F910D-B151-41DE-3B3B-522BCD5627D1}"/>
              </a:ext>
            </a:extLst>
          </p:cNvPr>
          <p:cNvSpPr txBox="1">
            <a:spLocks/>
          </p:cNvSpPr>
          <p:nvPr/>
        </p:nvSpPr>
        <p:spPr>
          <a:xfrm>
            <a:off x="6512319" y="1011274"/>
            <a:ext cx="1338236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marL="0" indent="0">
              <a:buNone/>
            </a:pPr>
            <a:r>
              <a:rPr lang="en-US" sz="6100" dirty="0" smtClean="0">
                <a:cs typeface="Calibri"/>
              </a:rPr>
              <a:t>2024</a:t>
            </a:r>
            <a:endParaRPr lang="en-US" sz="6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35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grø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258</Words>
  <Application>Microsoft Office PowerPoint</Application>
  <PresentationFormat>Widescreen</PresentationFormat>
  <Paragraphs>93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Times New Roman</vt:lpstr>
      <vt:lpstr>Office-tema</vt:lpstr>
      <vt:lpstr>PowerPoint Presentation</vt:lpstr>
      <vt:lpstr>Coolshop in 2023 Impressive growth and huge investments in 2023</vt:lpstr>
      <vt:lpstr>The New Coolshop Ambitious growth strategy for 2024</vt:lpstr>
      <vt:lpstr>The New Coolshop New store of 1.500 m2 - Games</vt:lpstr>
      <vt:lpstr>The New Coolshop New store of 1.500 m2 - Toys</vt:lpstr>
      <vt:lpstr>The New Coolshop New store of 1.500 m2 – Electronics / Home</vt:lpstr>
      <vt:lpstr>The New Coolshop New store of 1.500 m2 - Beauty</vt:lpstr>
      <vt:lpstr>PowerPoint Presentation</vt:lpstr>
      <vt:lpstr>Annual meeting 2024 - Terms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B. Rasmussen</dc:creator>
  <cp:lastModifiedBy>Anne Nørhave</cp:lastModifiedBy>
  <cp:revision>15</cp:revision>
  <cp:lastPrinted>2024-01-09T07:53:29Z</cp:lastPrinted>
  <dcterms:created xsi:type="dcterms:W3CDTF">2023-09-29T13:48:42Z</dcterms:created>
  <dcterms:modified xsi:type="dcterms:W3CDTF">2024-01-24T11:00:07Z</dcterms:modified>
</cp:coreProperties>
</file>